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3"/>
  </p:handoutMasterIdLst>
  <p:sldIdLst>
    <p:sldId id="256" r:id="rId3"/>
    <p:sldId id="283" r:id="rId5"/>
    <p:sldId id="285" r:id="rId6"/>
    <p:sldId id="286" r:id="rId7"/>
    <p:sldId id="259" r:id="rId8"/>
    <p:sldId id="260" r:id="rId9"/>
    <p:sldId id="262" r:id="rId10"/>
    <p:sldId id="261" r:id="rId11"/>
    <p:sldId id="280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BC8C00"/>
    <a:srgbClr val="0C00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52" d="100"/>
          <a:sy n="52" d="100"/>
        </p:scale>
        <p:origin x="66" y="1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 altLang="en-US"/>
              <a:t>Statistics of number of accidents per lakh population year-wise</a:t>
            </a:r>
            <a:endParaRPr lang="en-IN" altLang="en-US"/>
          </a:p>
        </c:rich>
      </c:tx>
      <c:layout>
        <c:manualLayout>
          <c:xMode val="edge"/>
          <c:yMode val="edge"/>
          <c:x val="0.144061085972851"/>
          <c:y val="0.00317762948840165"/>
        </c:manualLayout>
      </c:layout>
      <c:overlay val="0"/>
      <c:spPr>
        <a:solidFill>
          <a:schemeClr val="accent1"/>
        </a:solidFill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0520873365152173"/>
          <c:y val="0.0366486600995657"/>
          <c:w val="0.93218868158433"/>
          <c:h val="0.60919394131977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Number of Accidents Per Lakh Population-2009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delete val="1"/>
          </c:dLbls>
          <c:cat>
            <c:strRef>
              <c:f>Sheet1!$A$2:$A$38</c:f>
              <c:strCache>
                <c:ptCount val="37"/>
                <c:pt idx="0">
                  <c:v>Andhra Pradesh</c:v>
                </c:pt>
                <c:pt idx="1">
                  <c:v>Arunachal Pradesh</c:v>
                </c:pt>
                <c:pt idx="2">
                  <c:v>Assam</c:v>
                </c:pt>
                <c:pt idx="3">
                  <c:v>Bihar</c:v>
                </c:pt>
                <c:pt idx="4">
                  <c:v>Chhattisgarh</c:v>
                </c:pt>
                <c:pt idx="5">
                  <c:v>Goa</c:v>
                </c:pt>
                <c:pt idx="6">
                  <c:v>Gujarat</c:v>
                </c:pt>
                <c:pt idx="7">
                  <c:v>Haryana</c:v>
                </c:pt>
                <c:pt idx="8">
                  <c:v>Himachal Pradesh</c:v>
                </c:pt>
                <c:pt idx="9">
                  <c:v>Jammu and Kashmir</c:v>
                </c:pt>
                <c:pt idx="10">
                  <c:v>Jharkhand</c:v>
                </c:pt>
                <c:pt idx="11">
                  <c:v>Karnataka</c:v>
                </c:pt>
                <c:pt idx="12">
                  <c:v>Kerala</c:v>
                </c:pt>
                <c:pt idx="13">
                  <c:v>Madhya Pradesh</c:v>
                </c:pt>
                <c:pt idx="14">
                  <c:v>Maharashtra</c:v>
                </c:pt>
                <c:pt idx="15">
                  <c:v>Manipur</c:v>
                </c:pt>
                <c:pt idx="16">
                  <c:v>Meghalaya</c:v>
                </c:pt>
                <c:pt idx="17">
                  <c:v>Mizoram</c:v>
                </c:pt>
                <c:pt idx="18">
                  <c:v>Nagaland</c:v>
                </c:pt>
                <c:pt idx="19">
                  <c:v>Odisha</c:v>
                </c:pt>
                <c:pt idx="20">
                  <c:v>Punjab</c:v>
                </c:pt>
                <c:pt idx="21">
                  <c:v>Rajasthan</c:v>
                </c:pt>
                <c:pt idx="22">
                  <c:v>Sikkim</c:v>
                </c:pt>
                <c:pt idx="23">
                  <c:v>Tamil Nadu</c:v>
                </c:pt>
                <c:pt idx="24">
                  <c:v>Tripura</c:v>
                </c:pt>
                <c:pt idx="25">
                  <c:v>Uttarakhand</c:v>
                </c:pt>
                <c:pt idx="26">
                  <c:v>Uttar Pradesh</c:v>
                </c:pt>
                <c:pt idx="27">
                  <c:v>West Bengal</c:v>
                </c:pt>
                <c:pt idx="28">
                  <c:v>Andaman and Nicobar Islands</c:v>
                </c:pt>
                <c:pt idx="29">
                  <c:v>Chandigarh</c:v>
                </c:pt>
                <c:pt idx="30">
                  <c:v>Dadra and Nagar Haveli</c:v>
                </c:pt>
                <c:pt idx="31">
                  <c:v>Daman and Diu</c:v>
                </c:pt>
                <c:pt idx="32">
                  <c:v>Delhi</c:v>
                </c:pt>
                <c:pt idx="33">
                  <c:v>Lakshadweep</c:v>
                </c:pt>
                <c:pt idx="34">
                  <c:v>Puducherry</c:v>
                </c:pt>
                <c:pt idx="35">
                  <c:v>Total</c:v>
                </c:pt>
              </c:strCache>
            </c:strRef>
          </c:cat>
          <c:val>
            <c:numRef>
              <c:f>Sheet1!$B$2:$B$38</c:f>
              <c:numCache>
                <c:formatCode>General</c:formatCode>
                <c:ptCount val="37"/>
                <c:pt idx="0">
                  <c:v>52.42</c:v>
                </c:pt>
                <c:pt idx="1">
                  <c:v>25.25</c:v>
                </c:pt>
                <c:pt idx="2">
                  <c:v>16.33</c:v>
                </c:pt>
                <c:pt idx="3">
                  <c:v>10.59</c:v>
                </c:pt>
                <c:pt idx="4">
                  <c:v>54.61</c:v>
                </c:pt>
                <c:pt idx="5">
                  <c:v>251.66</c:v>
                </c:pt>
                <c:pt idx="6">
                  <c:v>54.03</c:v>
                </c:pt>
                <c:pt idx="7">
                  <c:v>48.44</c:v>
                </c:pt>
                <c:pt idx="8">
                  <c:v>45.8</c:v>
                </c:pt>
                <c:pt idx="9">
                  <c:v>52.09</c:v>
                </c:pt>
                <c:pt idx="10">
                  <c:v>16.32</c:v>
                </c:pt>
                <c:pt idx="11">
                  <c:v>77.67</c:v>
                </c:pt>
                <c:pt idx="12">
                  <c:v>104.02</c:v>
                </c:pt>
                <c:pt idx="13">
                  <c:v>67.62</c:v>
                </c:pt>
                <c:pt idx="14">
                  <c:v>65.72</c:v>
                </c:pt>
                <c:pt idx="15">
                  <c:v>24.15</c:v>
                </c:pt>
                <c:pt idx="16">
                  <c:v>15.55</c:v>
                </c:pt>
                <c:pt idx="17">
                  <c:v>8.77</c:v>
                </c:pt>
                <c:pt idx="18">
                  <c:v>2.87</c:v>
                </c:pt>
                <c:pt idx="19">
                  <c:v>22.2</c:v>
                </c:pt>
                <c:pt idx="20">
                  <c:v>20.59</c:v>
                </c:pt>
                <c:pt idx="21">
                  <c:v>38.25</c:v>
                </c:pt>
                <c:pt idx="22">
                  <c:v>94.31</c:v>
                </c:pt>
                <c:pt idx="23">
                  <c:v>91.33</c:v>
                </c:pt>
                <c:pt idx="24">
                  <c:v>24.49</c:v>
                </c:pt>
                <c:pt idx="25">
                  <c:v>14.51</c:v>
                </c:pt>
                <c:pt idx="26">
                  <c:v>14.53</c:v>
                </c:pt>
                <c:pt idx="27">
                  <c:v>12.68</c:v>
                </c:pt>
                <c:pt idx="28">
                  <c:v>58.28</c:v>
                </c:pt>
                <c:pt idx="29">
                  <c:v>32.69</c:v>
                </c:pt>
                <c:pt idx="30">
                  <c:v>24.84</c:v>
                </c:pt>
                <c:pt idx="31">
                  <c:v>25.4</c:v>
                </c:pt>
                <c:pt idx="32">
                  <c:v>43.1</c:v>
                </c:pt>
                <c:pt idx="33">
                  <c:v>5.33</c:v>
                </c:pt>
                <c:pt idx="34">
                  <c:v>134.02</c:v>
                </c:pt>
                <c:pt idx="35">
                  <c:v>41.9</c:v>
                </c:pt>
                <c:pt idx="36">
                  <c:v>41.9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Total Number of Accidents Per Lakh Population-2010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delete val="1"/>
          </c:dLbls>
          <c:cat>
            <c:strRef>
              <c:f>Sheet1!$A$2:$A$38</c:f>
              <c:strCache>
                <c:ptCount val="37"/>
                <c:pt idx="0">
                  <c:v>Andhra Pradesh</c:v>
                </c:pt>
                <c:pt idx="1">
                  <c:v>Arunachal Pradesh</c:v>
                </c:pt>
                <c:pt idx="2">
                  <c:v>Assam</c:v>
                </c:pt>
                <c:pt idx="3">
                  <c:v>Bihar</c:v>
                </c:pt>
                <c:pt idx="4">
                  <c:v>Chhattisgarh</c:v>
                </c:pt>
                <c:pt idx="5">
                  <c:v>Goa</c:v>
                </c:pt>
                <c:pt idx="6">
                  <c:v>Gujarat</c:v>
                </c:pt>
                <c:pt idx="7">
                  <c:v>Haryana</c:v>
                </c:pt>
                <c:pt idx="8">
                  <c:v>Himachal Pradesh</c:v>
                </c:pt>
                <c:pt idx="9">
                  <c:v>Jammu and Kashmir</c:v>
                </c:pt>
                <c:pt idx="10">
                  <c:v>Jharkhand</c:v>
                </c:pt>
                <c:pt idx="11">
                  <c:v>Karnataka</c:v>
                </c:pt>
                <c:pt idx="12">
                  <c:v>Kerala</c:v>
                </c:pt>
                <c:pt idx="13">
                  <c:v>Madhya Pradesh</c:v>
                </c:pt>
                <c:pt idx="14">
                  <c:v>Maharashtra</c:v>
                </c:pt>
                <c:pt idx="15">
                  <c:v>Manipur</c:v>
                </c:pt>
                <c:pt idx="16">
                  <c:v>Meghalaya</c:v>
                </c:pt>
                <c:pt idx="17">
                  <c:v>Mizoram</c:v>
                </c:pt>
                <c:pt idx="18">
                  <c:v>Nagaland</c:v>
                </c:pt>
                <c:pt idx="19">
                  <c:v>Odisha</c:v>
                </c:pt>
                <c:pt idx="20">
                  <c:v>Punjab</c:v>
                </c:pt>
                <c:pt idx="21">
                  <c:v>Rajasthan</c:v>
                </c:pt>
                <c:pt idx="22">
                  <c:v>Sikkim</c:v>
                </c:pt>
                <c:pt idx="23">
                  <c:v>Tamil Nadu</c:v>
                </c:pt>
                <c:pt idx="24">
                  <c:v>Tripura</c:v>
                </c:pt>
                <c:pt idx="25">
                  <c:v>Uttarakhand</c:v>
                </c:pt>
                <c:pt idx="26">
                  <c:v>Uttar Pradesh</c:v>
                </c:pt>
                <c:pt idx="27">
                  <c:v>West Bengal</c:v>
                </c:pt>
                <c:pt idx="28">
                  <c:v>Andaman and Nicobar Islands</c:v>
                </c:pt>
                <c:pt idx="29">
                  <c:v>Chandigarh</c:v>
                </c:pt>
                <c:pt idx="30">
                  <c:v>Dadra and Nagar Haveli</c:v>
                </c:pt>
                <c:pt idx="31">
                  <c:v>Daman and Diu</c:v>
                </c:pt>
                <c:pt idx="32">
                  <c:v>Delhi</c:v>
                </c:pt>
                <c:pt idx="33">
                  <c:v>Lakshadweep</c:v>
                </c:pt>
                <c:pt idx="34">
                  <c:v>Puducherry</c:v>
                </c:pt>
                <c:pt idx="35">
                  <c:v>Total</c:v>
                </c:pt>
              </c:strCache>
            </c:strRef>
          </c:cat>
          <c:val>
            <c:numRef>
              <c:f>Sheet1!$C$2:$C$38</c:f>
              <c:numCache>
                <c:formatCode>General</c:formatCode>
                <c:ptCount val="37"/>
                <c:pt idx="0">
                  <c:v>53.12</c:v>
                </c:pt>
                <c:pt idx="1">
                  <c:v>23.88</c:v>
                </c:pt>
                <c:pt idx="2">
                  <c:v>19.3</c:v>
                </c:pt>
                <c:pt idx="3">
                  <c:v>11.45</c:v>
                </c:pt>
                <c:pt idx="4">
                  <c:v>57.1</c:v>
                </c:pt>
                <c:pt idx="5">
                  <c:v>266.74</c:v>
                </c:pt>
                <c:pt idx="6">
                  <c:v>51.71</c:v>
                </c:pt>
                <c:pt idx="7">
                  <c:v>44.74</c:v>
                </c:pt>
                <c:pt idx="8">
                  <c:v>45.62</c:v>
                </c:pt>
                <c:pt idx="9">
                  <c:v>53.03</c:v>
                </c:pt>
                <c:pt idx="10">
                  <c:v>17.79</c:v>
                </c:pt>
                <c:pt idx="11">
                  <c:v>78.65</c:v>
                </c:pt>
                <c:pt idx="12">
                  <c:v>102.23</c:v>
                </c:pt>
                <c:pt idx="13">
                  <c:v>70.41</c:v>
                </c:pt>
                <c:pt idx="14">
                  <c:v>64.16</c:v>
                </c:pt>
                <c:pt idx="15">
                  <c:v>24.87</c:v>
                </c:pt>
                <c:pt idx="16">
                  <c:v>18.29</c:v>
                </c:pt>
                <c:pt idx="17">
                  <c:v>12.59</c:v>
                </c:pt>
                <c:pt idx="18">
                  <c:v>1.57</c:v>
                </c:pt>
                <c:pt idx="19">
                  <c:v>23.31</c:v>
                </c:pt>
                <c:pt idx="20">
                  <c:v>20.12</c:v>
                </c:pt>
                <c:pt idx="21">
                  <c:v>36.41</c:v>
                </c:pt>
                <c:pt idx="22">
                  <c:v>30.74</c:v>
                </c:pt>
                <c:pt idx="23">
                  <c:v>96.99</c:v>
                </c:pt>
                <c:pt idx="24">
                  <c:v>25.21</c:v>
                </c:pt>
                <c:pt idx="25">
                  <c:v>15.23</c:v>
                </c:pt>
                <c:pt idx="26">
                  <c:v>14.38</c:v>
                </c:pt>
                <c:pt idx="27">
                  <c:v>16.79</c:v>
                </c:pt>
                <c:pt idx="28">
                  <c:v>59.38</c:v>
                </c:pt>
                <c:pt idx="29">
                  <c:v>33.33</c:v>
                </c:pt>
                <c:pt idx="30">
                  <c:v>28.49</c:v>
                </c:pt>
                <c:pt idx="31">
                  <c:v>18.53</c:v>
                </c:pt>
                <c:pt idx="32">
                  <c:v>40.48</c:v>
                </c:pt>
                <c:pt idx="33">
                  <c:v>5.33</c:v>
                </c:pt>
                <c:pt idx="34">
                  <c:v>114.88</c:v>
                </c:pt>
                <c:pt idx="35">
                  <c:v>42.46</c:v>
                </c:pt>
                <c:pt idx="36">
                  <c:v>42.46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50641030"/>
        <c:axId val="426939726"/>
      </c:barChart>
      <c:lineChart>
        <c:grouping val="standar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Total Number of Accidents Per Lakh Population-2011</c:v>
                </c:pt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dLbls>
            <c:delete val="1"/>
          </c:dLbls>
          <c:cat>
            <c:strRef>
              <c:f>Sheet1!$A$2:$A$38</c:f>
              <c:strCache>
                <c:ptCount val="37"/>
                <c:pt idx="0">
                  <c:v>Andhra Pradesh</c:v>
                </c:pt>
                <c:pt idx="1">
                  <c:v>Arunachal Pradesh</c:v>
                </c:pt>
                <c:pt idx="2">
                  <c:v>Assam</c:v>
                </c:pt>
                <c:pt idx="3">
                  <c:v>Bihar</c:v>
                </c:pt>
                <c:pt idx="4">
                  <c:v>Chhattisgarh</c:v>
                </c:pt>
                <c:pt idx="5">
                  <c:v>Goa</c:v>
                </c:pt>
                <c:pt idx="6">
                  <c:v>Gujarat</c:v>
                </c:pt>
                <c:pt idx="7">
                  <c:v>Haryana</c:v>
                </c:pt>
                <c:pt idx="8">
                  <c:v>Himachal Pradesh</c:v>
                </c:pt>
                <c:pt idx="9">
                  <c:v>Jammu and Kashmir</c:v>
                </c:pt>
                <c:pt idx="10">
                  <c:v>Jharkhand</c:v>
                </c:pt>
                <c:pt idx="11">
                  <c:v>Karnataka</c:v>
                </c:pt>
                <c:pt idx="12">
                  <c:v>Kerala</c:v>
                </c:pt>
                <c:pt idx="13">
                  <c:v>Madhya Pradesh</c:v>
                </c:pt>
                <c:pt idx="14">
                  <c:v>Maharashtra</c:v>
                </c:pt>
                <c:pt idx="15">
                  <c:v>Manipur</c:v>
                </c:pt>
                <c:pt idx="16">
                  <c:v>Meghalaya</c:v>
                </c:pt>
                <c:pt idx="17">
                  <c:v>Mizoram</c:v>
                </c:pt>
                <c:pt idx="18">
                  <c:v>Nagaland</c:v>
                </c:pt>
                <c:pt idx="19">
                  <c:v>Odisha</c:v>
                </c:pt>
                <c:pt idx="20">
                  <c:v>Punjab</c:v>
                </c:pt>
                <c:pt idx="21">
                  <c:v>Rajasthan</c:v>
                </c:pt>
                <c:pt idx="22">
                  <c:v>Sikkim</c:v>
                </c:pt>
                <c:pt idx="23">
                  <c:v>Tamil Nadu</c:v>
                </c:pt>
                <c:pt idx="24">
                  <c:v>Tripura</c:v>
                </c:pt>
                <c:pt idx="25">
                  <c:v>Uttarakhand</c:v>
                </c:pt>
                <c:pt idx="26">
                  <c:v>Uttar Pradesh</c:v>
                </c:pt>
                <c:pt idx="27">
                  <c:v>West Bengal</c:v>
                </c:pt>
                <c:pt idx="28">
                  <c:v>Andaman and Nicobar Islands</c:v>
                </c:pt>
                <c:pt idx="29">
                  <c:v>Chandigarh</c:v>
                </c:pt>
                <c:pt idx="30">
                  <c:v>Dadra and Nagar Haveli</c:v>
                </c:pt>
                <c:pt idx="31">
                  <c:v>Daman and Diu</c:v>
                </c:pt>
                <c:pt idx="32">
                  <c:v>Delhi</c:v>
                </c:pt>
                <c:pt idx="33">
                  <c:v>Lakshadweep</c:v>
                </c:pt>
                <c:pt idx="34">
                  <c:v>Puducherry</c:v>
                </c:pt>
                <c:pt idx="35">
                  <c:v>Total</c:v>
                </c:pt>
              </c:strCache>
            </c:strRef>
          </c:cat>
          <c:val>
            <c:numRef>
              <c:f>Sheet1!$D$2:$D$38</c:f>
              <c:numCache>
                <c:formatCode>General</c:formatCode>
                <c:ptCount val="37"/>
                <c:pt idx="0">
                  <c:v>52.16</c:v>
                </c:pt>
                <c:pt idx="1">
                  <c:v>19.02</c:v>
                </c:pt>
                <c:pt idx="2">
                  <c:v>21.08</c:v>
                </c:pt>
                <c:pt idx="3">
                  <c:v>10.28</c:v>
                </c:pt>
                <c:pt idx="4">
                  <c:v>55.24</c:v>
                </c:pt>
                <c:pt idx="5">
                  <c:v>312.82</c:v>
                </c:pt>
                <c:pt idx="6">
                  <c:v>50.02</c:v>
                </c:pt>
                <c:pt idx="7">
                  <c:v>43.89</c:v>
                </c:pt>
                <c:pt idx="8">
                  <c:v>45.2</c:v>
                </c:pt>
                <c:pt idx="9">
                  <c:v>53.03</c:v>
                </c:pt>
                <c:pt idx="10">
                  <c:v>16.54</c:v>
                </c:pt>
                <c:pt idx="11">
                  <c:v>73.17</c:v>
                </c:pt>
                <c:pt idx="12">
                  <c:v>105.48</c:v>
                </c:pt>
                <c:pt idx="13">
                  <c:v>68.05</c:v>
                </c:pt>
                <c:pt idx="14">
                  <c:v>60.9</c:v>
                </c:pt>
                <c:pt idx="15">
                  <c:v>25.42</c:v>
                </c:pt>
                <c:pt idx="16">
                  <c:v>20.21</c:v>
                </c:pt>
                <c:pt idx="17">
                  <c:v>8.89</c:v>
                </c:pt>
                <c:pt idx="18">
                  <c:v>1.97</c:v>
                </c:pt>
                <c:pt idx="19">
                  <c:v>22.4</c:v>
                </c:pt>
                <c:pt idx="20">
                  <c:v>23.51</c:v>
                </c:pt>
                <c:pt idx="21">
                  <c:v>33.87</c:v>
                </c:pt>
                <c:pt idx="22">
                  <c:v>66.81</c:v>
                </c:pt>
                <c:pt idx="23">
                  <c:v>91.31</c:v>
                </c:pt>
                <c:pt idx="24">
                  <c:v>22.72</c:v>
                </c:pt>
                <c:pt idx="25">
                  <c:v>14.91</c:v>
                </c:pt>
                <c:pt idx="26">
                  <c:v>14.67</c:v>
                </c:pt>
                <c:pt idx="27">
                  <c:v>16.36</c:v>
                </c:pt>
                <c:pt idx="28">
                  <c:v>61.59</c:v>
                </c:pt>
                <c:pt idx="29">
                  <c:v>41.43</c:v>
                </c:pt>
                <c:pt idx="30">
                  <c:v>30.04</c:v>
                </c:pt>
                <c:pt idx="31">
                  <c:v>20.58</c:v>
                </c:pt>
                <c:pt idx="32">
                  <c:v>43.46</c:v>
                </c:pt>
                <c:pt idx="33">
                  <c:v>0</c:v>
                </c:pt>
                <c:pt idx="34">
                  <c:v>118.93</c:v>
                </c:pt>
                <c:pt idx="35">
                  <c:v>41.12</c:v>
                </c:pt>
                <c:pt idx="36">
                  <c:v>41.12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Total Number of Accidents Per Lakh Population-2012</c:v>
                </c:pt>
              </c:strCache>
            </c:strRef>
          </c:tx>
          <c:spPr>
            <a:ln w="34925" cap="rnd">
              <a:solidFill>
                <a:schemeClr val="accent6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dLbls>
            <c:delete val="1"/>
          </c:dLbls>
          <c:cat>
            <c:strRef>
              <c:f>Sheet1!$A$2:$A$38</c:f>
              <c:strCache>
                <c:ptCount val="37"/>
                <c:pt idx="0">
                  <c:v>Andhra Pradesh</c:v>
                </c:pt>
                <c:pt idx="1">
                  <c:v>Arunachal Pradesh</c:v>
                </c:pt>
                <c:pt idx="2">
                  <c:v>Assam</c:v>
                </c:pt>
                <c:pt idx="3">
                  <c:v>Bihar</c:v>
                </c:pt>
                <c:pt idx="4">
                  <c:v>Chhattisgarh</c:v>
                </c:pt>
                <c:pt idx="5">
                  <c:v>Goa</c:v>
                </c:pt>
                <c:pt idx="6">
                  <c:v>Gujarat</c:v>
                </c:pt>
                <c:pt idx="7">
                  <c:v>Haryana</c:v>
                </c:pt>
                <c:pt idx="8">
                  <c:v>Himachal Pradesh</c:v>
                </c:pt>
                <c:pt idx="9">
                  <c:v>Jammu and Kashmir</c:v>
                </c:pt>
                <c:pt idx="10">
                  <c:v>Jharkhand</c:v>
                </c:pt>
                <c:pt idx="11">
                  <c:v>Karnataka</c:v>
                </c:pt>
                <c:pt idx="12">
                  <c:v>Kerala</c:v>
                </c:pt>
                <c:pt idx="13">
                  <c:v>Madhya Pradesh</c:v>
                </c:pt>
                <c:pt idx="14">
                  <c:v>Maharashtra</c:v>
                </c:pt>
                <c:pt idx="15">
                  <c:v>Manipur</c:v>
                </c:pt>
                <c:pt idx="16">
                  <c:v>Meghalaya</c:v>
                </c:pt>
                <c:pt idx="17">
                  <c:v>Mizoram</c:v>
                </c:pt>
                <c:pt idx="18">
                  <c:v>Nagaland</c:v>
                </c:pt>
                <c:pt idx="19">
                  <c:v>Odisha</c:v>
                </c:pt>
                <c:pt idx="20">
                  <c:v>Punjab</c:v>
                </c:pt>
                <c:pt idx="21">
                  <c:v>Rajasthan</c:v>
                </c:pt>
                <c:pt idx="22">
                  <c:v>Sikkim</c:v>
                </c:pt>
                <c:pt idx="23">
                  <c:v>Tamil Nadu</c:v>
                </c:pt>
                <c:pt idx="24">
                  <c:v>Tripura</c:v>
                </c:pt>
                <c:pt idx="25">
                  <c:v>Uttarakhand</c:v>
                </c:pt>
                <c:pt idx="26">
                  <c:v>Uttar Pradesh</c:v>
                </c:pt>
                <c:pt idx="27">
                  <c:v>West Bengal</c:v>
                </c:pt>
                <c:pt idx="28">
                  <c:v>Andaman and Nicobar Islands</c:v>
                </c:pt>
                <c:pt idx="29">
                  <c:v>Chandigarh</c:v>
                </c:pt>
                <c:pt idx="30">
                  <c:v>Dadra and Nagar Haveli</c:v>
                </c:pt>
                <c:pt idx="31">
                  <c:v>Daman and Diu</c:v>
                </c:pt>
                <c:pt idx="32">
                  <c:v>Delhi</c:v>
                </c:pt>
                <c:pt idx="33">
                  <c:v>Lakshadweep</c:v>
                </c:pt>
                <c:pt idx="34">
                  <c:v>Puducherry</c:v>
                </c:pt>
                <c:pt idx="35">
                  <c:v>Total</c:v>
                </c:pt>
              </c:strCache>
            </c:strRef>
          </c:cat>
          <c:val>
            <c:numRef>
              <c:f>Sheet1!$E$2:$E$38</c:f>
              <c:numCache>
                <c:formatCode>General</c:formatCode>
                <c:ptCount val="37"/>
                <c:pt idx="0">
                  <c:v>49.74</c:v>
                </c:pt>
                <c:pt idx="1">
                  <c:v>20</c:v>
                </c:pt>
                <c:pt idx="2">
                  <c:v>21.12</c:v>
                </c:pt>
                <c:pt idx="3">
                  <c:v>10.42</c:v>
                </c:pt>
                <c:pt idx="4">
                  <c:v>54.96</c:v>
                </c:pt>
                <c:pt idx="5">
                  <c:v>237.31</c:v>
                </c:pt>
                <c:pt idx="6">
                  <c:v>46.74</c:v>
                </c:pt>
                <c:pt idx="7">
                  <c:v>38.93</c:v>
                </c:pt>
                <c:pt idx="8">
                  <c:v>42.28</c:v>
                </c:pt>
                <c:pt idx="9">
                  <c:v>56.54</c:v>
                </c:pt>
                <c:pt idx="10">
                  <c:v>17.9</c:v>
                </c:pt>
                <c:pt idx="11">
                  <c:v>74.05</c:v>
                </c:pt>
                <c:pt idx="12">
                  <c:v>103.94</c:v>
                </c:pt>
                <c:pt idx="13">
                  <c:v>69.82</c:v>
                </c:pt>
                <c:pt idx="14">
                  <c:v>58.08</c:v>
                </c:pt>
                <c:pt idx="15">
                  <c:v>31.11</c:v>
                </c:pt>
                <c:pt idx="16">
                  <c:v>18.22</c:v>
                </c:pt>
                <c:pt idx="17">
                  <c:v>10.83</c:v>
                </c:pt>
                <c:pt idx="18">
                  <c:v>1.85</c:v>
                </c:pt>
                <c:pt idx="19">
                  <c:v>22.59</c:v>
                </c:pt>
                <c:pt idx="20">
                  <c:v>22.66</c:v>
                </c:pt>
                <c:pt idx="21">
                  <c:v>33.34</c:v>
                </c:pt>
                <c:pt idx="22">
                  <c:v>25.53</c:v>
                </c:pt>
                <c:pt idx="23">
                  <c:v>99.85</c:v>
                </c:pt>
                <c:pt idx="24">
                  <c:v>24.28</c:v>
                </c:pt>
                <c:pt idx="25">
                  <c:v>14.6</c:v>
                </c:pt>
                <c:pt idx="26">
                  <c:v>14.67</c:v>
                </c:pt>
                <c:pt idx="27">
                  <c:v>13.61</c:v>
                </c:pt>
                <c:pt idx="28">
                  <c:v>46.55</c:v>
                </c:pt>
                <c:pt idx="29">
                  <c:v>27.79</c:v>
                </c:pt>
                <c:pt idx="30">
                  <c:v>22.97</c:v>
                </c:pt>
                <c:pt idx="31">
                  <c:v>17.79</c:v>
                </c:pt>
                <c:pt idx="32">
                  <c:v>36.54</c:v>
                </c:pt>
                <c:pt idx="33">
                  <c:v>3.9</c:v>
                </c:pt>
                <c:pt idx="34">
                  <c:v>81.39</c:v>
                </c:pt>
                <c:pt idx="35">
                  <c:v>40.59</c:v>
                </c:pt>
                <c:pt idx="36">
                  <c:v>40.59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Average no. Accidents Per Lakh Population  of 4 years</c:v>
                </c:pt>
              </c:strCache>
            </c:strRef>
          </c:tx>
          <c:spPr>
            <a:ln w="34925" cap="rnd">
              <a:solidFill>
                <a:schemeClr val="accent5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dLbls>
            <c:delete val="1"/>
          </c:dLbls>
          <c:cat>
            <c:strRef>
              <c:f>Sheet1!$A$2:$A$38</c:f>
              <c:strCache>
                <c:ptCount val="37"/>
                <c:pt idx="0">
                  <c:v>Andhra Pradesh</c:v>
                </c:pt>
                <c:pt idx="1">
                  <c:v>Arunachal Pradesh</c:v>
                </c:pt>
                <c:pt idx="2">
                  <c:v>Assam</c:v>
                </c:pt>
                <c:pt idx="3">
                  <c:v>Bihar</c:v>
                </c:pt>
                <c:pt idx="4">
                  <c:v>Chhattisgarh</c:v>
                </c:pt>
                <c:pt idx="5">
                  <c:v>Goa</c:v>
                </c:pt>
                <c:pt idx="6">
                  <c:v>Gujarat</c:v>
                </c:pt>
                <c:pt idx="7">
                  <c:v>Haryana</c:v>
                </c:pt>
                <c:pt idx="8">
                  <c:v>Himachal Pradesh</c:v>
                </c:pt>
                <c:pt idx="9">
                  <c:v>Jammu and Kashmir</c:v>
                </c:pt>
                <c:pt idx="10">
                  <c:v>Jharkhand</c:v>
                </c:pt>
                <c:pt idx="11">
                  <c:v>Karnataka</c:v>
                </c:pt>
                <c:pt idx="12">
                  <c:v>Kerala</c:v>
                </c:pt>
                <c:pt idx="13">
                  <c:v>Madhya Pradesh</c:v>
                </c:pt>
                <c:pt idx="14">
                  <c:v>Maharashtra</c:v>
                </c:pt>
                <c:pt idx="15">
                  <c:v>Manipur</c:v>
                </c:pt>
                <c:pt idx="16">
                  <c:v>Meghalaya</c:v>
                </c:pt>
                <c:pt idx="17">
                  <c:v>Mizoram</c:v>
                </c:pt>
                <c:pt idx="18">
                  <c:v>Nagaland</c:v>
                </c:pt>
                <c:pt idx="19">
                  <c:v>Odisha</c:v>
                </c:pt>
                <c:pt idx="20">
                  <c:v>Punjab</c:v>
                </c:pt>
                <c:pt idx="21">
                  <c:v>Rajasthan</c:v>
                </c:pt>
                <c:pt idx="22">
                  <c:v>Sikkim</c:v>
                </c:pt>
                <c:pt idx="23">
                  <c:v>Tamil Nadu</c:v>
                </c:pt>
                <c:pt idx="24">
                  <c:v>Tripura</c:v>
                </c:pt>
                <c:pt idx="25">
                  <c:v>Uttarakhand</c:v>
                </c:pt>
                <c:pt idx="26">
                  <c:v>Uttar Pradesh</c:v>
                </c:pt>
                <c:pt idx="27">
                  <c:v>West Bengal</c:v>
                </c:pt>
                <c:pt idx="28">
                  <c:v>Andaman and Nicobar Islands</c:v>
                </c:pt>
                <c:pt idx="29">
                  <c:v>Chandigarh</c:v>
                </c:pt>
                <c:pt idx="30">
                  <c:v>Dadra and Nagar Haveli</c:v>
                </c:pt>
                <c:pt idx="31">
                  <c:v>Daman and Diu</c:v>
                </c:pt>
                <c:pt idx="32">
                  <c:v>Delhi</c:v>
                </c:pt>
                <c:pt idx="33">
                  <c:v>Lakshadweep</c:v>
                </c:pt>
                <c:pt idx="34">
                  <c:v>Puducherry</c:v>
                </c:pt>
                <c:pt idx="35">
                  <c:v>Total</c:v>
                </c:pt>
              </c:strCache>
            </c:strRef>
          </c:cat>
          <c:val>
            <c:numRef>
              <c:f>Sheet1!$F$2:$F$38</c:f>
              <c:numCache>
                <c:formatCode>General</c:formatCode>
                <c:ptCount val="37"/>
                <c:pt idx="0">
                  <c:v>51.86</c:v>
                </c:pt>
                <c:pt idx="1">
                  <c:v>22.0375</c:v>
                </c:pt>
                <c:pt idx="2">
                  <c:v>19.4575</c:v>
                </c:pt>
                <c:pt idx="3">
                  <c:v>10.685</c:v>
                </c:pt>
                <c:pt idx="4">
                  <c:v>55.4775</c:v>
                </c:pt>
                <c:pt idx="5">
                  <c:v>267.1325</c:v>
                </c:pt>
                <c:pt idx="6">
                  <c:v>50.625</c:v>
                </c:pt>
                <c:pt idx="7">
                  <c:v>44</c:v>
                </c:pt>
                <c:pt idx="8">
                  <c:v>44.725</c:v>
                </c:pt>
                <c:pt idx="9">
                  <c:v>53.6725</c:v>
                </c:pt>
                <c:pt idx="10">
                  <c:v>17.1375</c:v>
                </c:pt>
                <c:pt idx="11">
                  <c:v>75.885</c:v>
                </c:pt>
                <c:pt idx="12">
                  <c:v>103.9175</c:v>
                </c:pt>
                <c:pt idx="13">
                  <c:v>68.975</c:v>
                </c:pt>
                <c:pt idx="14">
                  <c:v>62.215</c:v>
                </c:pt>
                <c:pt idx="15">
                  <c:v>26.3875</c:v>
                </c:pt>
                <c:pt idx="16">
                  <c:v>18.0675</c:v>
                </c:pt>
                <c:pt idx="17">
                  <c:v>10.27</c:v>
                </c:pt>
                <c:pt idx="18">
                  <c:v>2.065</c:v>
                </c:pt>
                <c:pt idx="19">
                  <c:v>22.625</c:v>
                </c:pt>
                <c:pt idx="20">
                  <c:v>21.72</c:v>
                </c:pt>
                <c:pt idx="21">
                  <c:v>35.4675</c:v>
                </c:pt>
                <c:pt idx="22">
                  <c:v>54.3475</c:v>
                </c:pt>
                <c:pt idx="23">
                  <c:v>94.87</c:v>
                </c:pt>
                <c:pt idx="24">
                  <c:v>24.175</c:v>
                </c:pt>
                <c:pt idx="25">
                  <c:v>14.8125</c:v>
                </c:pt>
                <c:pt idx="26">
                  <c:v>14.5625</c:v>
                </c:pt>
                <c:pt idx="27">
                  <c:v>14.86</c:v>
                </c:pt>
                <c:pt idx="28">
                  <c:v>56.45</c:v>
                </c:pt>
                <c:pt idx="29">
                  <c:v>33.81</c:v>
                </c:pt>
                <c:pt idx="30">
                  <c:v>26.585</c:v>
                </c:pt>
                <c:pt idx="31">
                  <c:v>20.575</c:v>
                </c:pt>
                <c:pt idx="32">
                  <c:v>40.895</c:v>
                </c:pt>
                <c:pt idx="33">
                  <c:v>3.64</c:v>
                </c:pt>
                <c:pt idx="34">
                  <c:v>112.305</c:v>
                </c:pt>
                <c:pt idx="35">
                  <c:v>41.5175</c:v>
                </c:pt>
                <c:pt idx="36">
                  <c:v>41.5175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450641030"/>
        <c:axId val="426939726"/>
      </c:lineChart>
      <c:catAx>
        <c:axId val="450641030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426939726"/>
        <c:crosses val="autoZero"/>
        <c:auto val="1"/>
        <c:lblAlgn val="ctr"/>
        <c:lblOffset val="100"/>
        <c:noMultiLvlLbl val="0"/>
      </c:catAx>
      <c:valAx>
        <c:axId val="42693972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45064103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845022624434389"/>
          <c:y val="0.853723122550577"/>
          <c:w val="0.831052036199095"/>
          <c:h val="0.133566359495816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</a:gradFill>
    <a:ln>
      <a:noFill/>
    </a:ln>
    <a:effectLst/>
  </c:spPr>
  <c:txPr>
    <a:bodyPr/>
    <a:lstStyle/>
    <a:p>
      <a:pPr>
        <a:defRPr lang="en-US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046670-BE94-4FF5-B055-8E573A3F549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7C2CBD-7E27-49CC-8A33-9791FC0D503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7C2CBD-7E27-49CC-8A33-9791FC0D50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7C2CBD-7E27-49CC-8A33-9791FC0D50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7C2CBD-7E27-49CC-8A33-9791FC0D50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7C2CBD-7E27-49CC-8A33-9791FC0D50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7C2CBD-7E27-49CC-8A33-9791FC0D50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7C2CBD-7E27-49CC-8A33-9791FC0D50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7C2CBD-7E27-49CC-8A33-9791FC0D50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7C2CBD-7E27-49CC-8A33-9791FC0D50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7C2CBD-7E27-49CC-8A33-9791FC0D503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844E3-14B5-464E-84CC-D857BA2E9F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96D78-CE87-4E69-88A1-56F209930D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29067"/>
            <a:ext cx="10515600" cy="5575095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844E3-14B5-464E-84CC-D857BA2E9F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96D78-CE87-4E69-88A1-56F209930D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2349911"/>
            <a:ext cx="10515600" cy="2133600"/>
          </a:xfrm>
        </p:spPr>
        <p:txBody>
          <a:bodyPr anchor="ctr">
            <a:normAutofit/>
          </a:bodyPr>
          <a:lstStyle>
            <a:lvl1pPr algn="ctr">
              <a:defRPr sz="48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483511"/>
            <a:ext cx="10515600" cy="1500187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844E3-14B5-464E-84CC-D857BA2E9F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96D78-CE87-4E69-88A1-56F209930D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425677"/>
            <a:ext cx="5181600" cy="4751286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425677"/>
            <a:ext cx="5181600" cy="475128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844E3-14B5-464E-84CC-D857BA2E9F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96D78-CE87-4E69-88A1-56F209930D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844E3-14B5-464E-84CC-D857BA2E9F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96D78-CE87-4E69-88A1-56F209930D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047750" y="2749550"/>
            <a:ext cx="10096500" cy="1358902"/>
          </a:xfrm>
        </p:spPr>
        <p:txBody>
          <a:bodyPr wrap="square">
            <a:normAutofit/>
          </a:bodyPr>
          <a:lstStyle>
            <a:lvl1pPr algn="ctr">
              <a:defRPr sz="8000" b="1">
                <a:solidFill>
                  <a:schemeClr val="tx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wrap="square">
            <a:normAutofit/>
          </a:bodyPr>
          <a:lstStyle/>
          <a:p>
            <a:fld id="{79E844E3-14B5-464E-84CC-D857BA2E9F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wrap="square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wrap="square">
            <a:normAutofit/>
          </a:bodyPr>
          <a:lstStyle/>
          <a:p>
            <a:fld id="{8E096D78-CE87-4E69-88A1-56F209930DE7}" type="slidenum">
              <a:rPr lang="zh-CN" altLang="en-US" smtClean="0"/>
            </a:fld>
            <a:endParaRPr lang="zh-CN" altLang="en-US"/>
          </a:p>
        </p:txBody>
      </p:sp>
      <p:sp>
        <p:nvSpPr>
          <p:cNvPr id="6" name="任意多边形 5"/>
          <p:cNvSpPr/>
          <p:nvPr userDrawn="1"/>
        </p:nvSpPr>
        <p:spPr>
          <a:xfrm>
            <a:off x="4016310" y="1238250"/>
            <a:ext cx="4159381" cy="4381500"/>
          </a:xfrm>
          <a:custGeom>
            <a:avLst/>
            <a:gdLst>
              <a:gd name="connsiteX0" fmla="*/ 0 w 4159381"/>
              <a:gd name="connsiteY0" fmla="*/ 2876550 h 4381500"/>
              <a:gd name="connsiteX1" fmla="*/ 4159381 w 4159381"/>
              <a:gd name="connsiteY1" fmla="*/ 2876550 h 4381500"/>
              <a:gd name="connsiteX2" fmla="*/ 4098280 w 4159381"/>
              <a:gd name="connsiteY2" fmla="*/ 3043489 h 4381500"/>
              <a:gd name="connsiteX3" fmla="*/ 2079690 w 4159381"/>
              <a:gd name="connsiteY3" fmla="*/ 4381500 h 4381500"/>
              <a:gd name="connsiteX4" fmla="*/ 61100 w 4159381"/>
              <a:gd name="connsiteY4" fmla="*/ 3043489 h 4381500"/>
              <a:gd name="connsiteX5" fmla="*/ 2079690 w 4159381"/>
              <a:gd name="connsiteY5" fmla="*/ 0 h 4381500"/>
              <a:gd name="connsiteX6" fmla="*/ 4098280 w 4159381"/>
              <a:gd name="connsiteY6" fmla="*/ 1338011 h 4381500"/>
              <a:gd name="connsiteX7" fmla="*/ 4159381 w 4159381"/>
              <a:gd name="connsiteY7" fmla="*/ 1504950 h 4381500"/>
              <a:gd name="connsiteX8" fmla="*/ 0 w 4159381"/>
              <a:gd name="connsiteY8" fmla="*/ 1504950 h 4381500"/>
              <a:gd name="connsiteX9" fmla="*/ 61100 w 4159381"/>
              <a:gd name="connsiteY9" fmla="*/ 1338011 h 4381500"/>
              <a:gd name="connsiteX10" fmla="*/ 2079690 w 4159381"/>
              <a:gd name="connsiteY10" fmla="*/ 0 h 438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59381" h="4381500">
                <a:moveTo>
                  <a:pt x="0" y="2876550"/>
                </a:moveTo>
                <a:lnTo>
                  <a:pt x="4159381" y="2876550"/>
                </a:lnTo>
                <a:lnTo>
                  <a:pt x="4098280" y="3043489"/>
                </a:lnTo>
                <a:cubicBezTo>
                  <a:pt x="3765706" y="3829782"/>
                  <a:pt x="2987129" y="4381500"/>
                  <a:pt x="2079690" y="4381500"/>
                </a:cubicBezTo>
                <a:cubicBezTo>
                  <a:pt x="1172252" y="4381500"/>
                  <a:pt x="393674" y="3829782"/>
                  <a:pt x="61100" y="3043489"/>
                </a:cubicBezTo>
                <a:close/>
                <a:moveTo>
                  <a:pt x="2079690" y="0"/>
                </a:moveTo>
                <a:cubicBezTo>
                  <a:pt x="2987129" y="0"/>
                  <a:pt x="3765706" y="551718"/>
                  <a:pt x="4098280" y="1338011"/>
                </a:cubicBezTo>
                <a:lnTo>
                  <a:pt x="4159381" y="1504950"/>
                </a:lnTo>
                <a:lnTo>
                  <a:pt x="0" y="1504950"/>
                </a:lnTo>
                <a:lnTo>
                  <a:pt x="61100" y="1338011"/>
                </a:lnTo>
                <a:cubicBezTo>
                  <a:pt x="393674" y="551718"/>
                  <a:pt x="1172252" y="0"/>
                  <a:pt x="2079690" y="0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 userDrawn="1"/>
        </p:nvSpPr>
        <p:spPr>
          <a:xfrm>
            <a:off x="1047750" y="2749550"/>
            <a:ext cx="10096500" cy="1358902"/>
          </a:xfrm>
          <a:prstGeom prst="rect">
            <a:avLst/>
          </a:prstGeom>
          <a:solidFill>
            <a:schemeClr val="accent1">
              <a:lumMod val="20000"/>
              <a:lumOff val="80000"/>
              <a:alpha val="20000"/>
            </a:schemeClr>
          </a:solidFill>
        </p:spPr>
        <p:txBody>
          <a:bodyPr wrap="square" rtlCol="0">
            <a:normAutofit/>
          </a:bodyPr>
          <a:lstStyle/>
          <a:p>
            <a:pPr algn="ctr"/>
            <a:endParaRPr lang="zh-CN" altLang="en-US" sz="8000" b="1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844E3-14B5-464E-84CC-D857BA2E9F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96D78-CE87-4E69-88A1-56F209930D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7" y="457200"/>
            <a:ext cx="4165200" cy="16002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457200"/>
            <a:ext cx="61704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1652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731828" y="365125"/>
            <a:ext cx="1621971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8616043" cy="5811838"/>
          </a:xfrm>
        </p:spPr>
        <p:txBody>
          <a:bodyPr vert="eaVert"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844E3-14B5-464E-84CC-D857BA2E9F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96D78-CE87-4E69-88A1-56F209930DE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2.xml"/><Relationship Id="rId12" Type="http://schemas.openxmlformats.org/officeDocument/2006/relationships/tags" Target="../tags/tag1.xml"/><Relationship Id="rId11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365125"/>
            <a:ext cx="10515600" cy="765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406014"/>
            <a:ext cx="10515600" cy="4770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E844E3-14B5-464E-84CC-D857BA2E9F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96D78-CE87-4E69-88A1-56F209930DE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0045" indent="-360045" algn="just" defTabSz="914400" rtl="0" eaLnBrk="1" latinLnBrk="0" hangingPunct="1">
        <a:lnSpc>
          <a:spcPct val="130000"/>
        </a:lnSpc>
        <a:spcBef>
          <a:spcPts val="12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02945" indent="-342900" algn="just" defTabSz="91440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5.xml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6.xml"/><Relationship Id="rId4" Type="http://schemas.openxmlformats.org/officeDocument/2006/relationships/image" Target="../media/image10.png"/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7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8.xml"/><Relationship Id="rId1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9.xml"/><Relationship Id="rId1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loud Callout 7"/>
          <p:cNvSpPr/>
          <p:nvPr/>
        </p:nvSpPr>
        <p:spPr>
          <a:xfrm>
            <a:off x="1623695" y="838835"/>
            <a:ext cx="9382760" cy="4834890"/>
          </a:xfrm>
          <a:prstGeom prst="cloudCallout">
            <a:avLst/>
          </a:prstGeom>
          <a:gradFill rotWithShape="0">
            <a:gsLst>
              <a:gs pos="0">
                <a:schemeClr val="accent1">
                  <a:alpha val="51000"/>
                  <a:lumMod val="0"/>
                </a:schemeClr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0" compatLnSpc="1">
            <a:scene3d>
              <a:camera prst="orthographicFront"/>
              <a:lightRig rig="threePt" dir="t"/>
            </a:scene3d>
          </a:bodyPr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IN" altLang="zh-CN" sz="4800" b="1" i="1" u="none" strike="noStrike" cap="none" normalizeH="0" baseline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ea typeface="SimSun" panose="02010600030101010101" pitchFamily="2" charset="-122"/>
              </a:rPr>
              <a:t>REMOTE   AMBULANCE</a:t>
            </a:r>
            <a:endParaRPr kumimoji="0" lang="en-IN" altLang="zh-CN" sz="4800" b="1" i="1" u="none" strike="noStrike" cap="none" normalizeH="0" baseline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ea typeface="SimSun" panose="02010600030101010101" pitchFamily="2" charset="-122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IN" altLang="zh-CN" sz="4800" b="1" i="1" u="none" strike="noStrike" cap="none" normalizeH="0" baseline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ea typeface="SimSun" panose="02010600030101010101" pitchFamily="2" charset="-122"/>
              </a:rPr>
              <a:t>           SERVICE</a:t>
            </a:r>
            <a:endParaRPr kumimoji="0" lang="en-IN" altLang="zh-CN" sz="4800" b="1" i="1" u="none" strike="noStrike" cap="none" normalizeH="0" baseline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Callout 10"/>
          <p:cNvSpPr/>
          <p:nvPr/>
        </p:nvSpPr>
        <p:spPr>
          <a:xfrm>
            <a:off x="2518410" y="378460"/>
            <a:ext cx="6139180" cy="1855470"/>
          </a:xfrm>
          <a:prstGeom prst="wedgeEllipseCallou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0" compatLnSpc="1">
            <a:scene3d>
              <a:camera prst="orthographicFront"/>
              <a:lightRig rig="threePt" dir="t"/>
            </a:scene3d>
          </a:bodyPr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IN" altLang="zh-CN" sz="4000" b="0" i="1" u="none" strike="noStrike" cap="none" normalizeH="0" baseline="0" smtClean="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" panose="020B0604020202020204" pitchFamily="34" charset="0"/>
                <a:ea typeface="SimSun" panose="02010600030101010101" pitchFamily="2" charset="-122"/>
              </a:rPr>
              <a:t>National   Highways</a:t>
            </a:r>
            <a:endParaRPr kumimoji="0" lang="en-IN" altLang="zh-CN" sz="4000" b="0" i="1" u="none" strike="noStrike" cap="none" normalizeH="0" baseline="0" smtClean="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  <p:sp>
        <p:nvSpPr>
          <p:cNvPr id="12" name="Horizontal Scroll 11"/>
          <p:cNvSpPr/>
          <p:nvPr/>
        </p:nvSpPr>
        <p:spPr>
          <a:xfrm>
            <a:off x="148590" y="2506980"/>
            <a:ext cx="11892915" cy="4331970"/>
          </a:xfrm>
          <a:prstGeom prst="horizontalScroll">
            <a:avLst/>
          </a:prstGeom>
          <a:solidFill>
            <a:schemeClr val="tx2">
              <a:alpha val="15000"/>
            </a:schemeClr>
          </a:solidFill>
          <a:ln w="28575" cap="flat" cmpd="sng" algn="ctr">
            <a:solidFill>
              <a:schemeClr val="accent1">
                <a:shade val="5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0" compatLnSpc="1"/>
          <a:p>
            <a:pPr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en-IN" altLang="zh-CN" sz="2800" b="0" i="0" u="none" strike="noStrike" cap="none" normalizeH="0" baseline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ea typeface="SimSun" panose="02010600030101010101" pitchFamily="2" charset="-122"/>
            </a:endParaRPr>
          </a:p>
          <a:p>
            <a:pPr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en-IN" altLang="zh-CN" sz="2800" b="0" i="0" u="none" strike="noStrike" cap="none" normalizeH="0" baseline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ea typeface="SimSun" panose="02010600030101010101" pitchFamily="2" charset="-122"/>
            </a:endParaRPr>
          </a:p>
          <a:p>
            <a:pPr marL="457200" marR="0" indent="-4572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IN" altLang="zh-CN" sz="2800" b="0" i="0" u="none" strike="noStrike" cap="none" normalizeH="0" baseline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ea typeface="SimSun" panose="02010600030101010101" pitchFamily="2" charset="-122"/>
              </a:rPr>
              <a:t>No. of accidents per-year state wise .</a:t>
            </a:r>
            <a:endParaRPr kumimoji="0" lang="en-IN" altLang="zh-CN" sz="2800" b="0" i="0" u="none" strike="noStrike" cap="none" normalizeH="0" baseline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ea typeface="SimSun" panose="02010600030101010101" pitchFamily="2" charset="-122"/>
            </a:endParaRPr>
          </a:p>
          <a:p>
            <a:pPr marL="457200" marR="0" indent="-4572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IN" altLang="zh-CN" sz="2800" b="0" i="0" u="none" strike="noStrike" cap="none" normalizeH="0" baseline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ea typeface="SimSun" panose="02010600030101010101" pitchFamily="2" charset="-122"/>
              </a:rPr>
              <a:t>Bar graph indicating the avg. growth rate of accidents .</a:t>
            </a:r>
            <a:endParaRPr kumimoji="0" lang="en-IN" altLang="zh-CN" sz="2800" b="0" i="0" u="none" strike="noStrike" cap="none" normalizeH="0" baseline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ea typeface="SimSun" panose="02010600030101010101" pitchFamily="2" charset="-122"/>
            </a:endParaRPr>
          </a:p>
          <a:p>
            <a:pPr marL="457200" marR="0" indent="-4572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IN" altLang="zh-CN" sz="280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ea typeface="SimSun" panose="02010600030101010101" pitchFamily="2" charset="-122"/>
                <a:sym typeface="+mn-ea"/>
              </a:rPr>
              <a:t>Top 4 states having highest accident growth rate studied extensively.</a:t>
            </a:r>
            <a:endParaRPr kumimoji="0" lang="en-IN" altLang="zh-CN" sz="2800" b="0" i="0" u="none" strike="noStrike" cap="none" normalizeH="0" baseline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ea typeface="SimSun" panose="02010600030101010101" pitchFamily="2" charset="-122"/>
            </a:endParaRPr>
          </a:p>
          <a:p>
            <a:pPr marL="457200" marR="0" indent="-45720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kumimoji="0" lang="en-IN" altLang="zh-CN" sz="2800" b="0" i="0" u="none" strike="noStrike" cap="none" normalizeH="0" baseline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ea typeface="SimSun" panose="02010600030101010101" pitchFamily="2" charset="-122"/>
            </a:endParaRPr>
          </a:p>
          <a:p>
            <a:pPr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en-IN" altLang="zh-CN" sz="2800" b="0" i="0" u="none" strike="noStrike" cap="none" normalizeH="0" baseline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ea typeface="SimSun" panose="02010600030101010101" pitchFamily="2" charset="-122"/>
              </a:rPr>
              <a:t> </a:t>
            </a:r>
            <a:endParaRPr kumimoji="0" lang="en-IN" altLang="zh-CN" sz="2800" b="0" i="0" u="none" strike="noStrike" cap="none" normalizeH="0" baseline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hecker/>
      </p:transition>
    </mc:Choice>
    <mc:Fallback>
      <p:transition spd="slow">
        <p:checker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Vertical Scroll 5"/>
          <p:cNvSpPr/>
          <p:nvPr/>
        </p:nvSpPr>
        <p:spPr>
          <a:xfrm>
            <a:off x="55880" y="298450"/>
            <a:ext cx="5222240" cy="6193790"/>
          </a:xfrm>
          <a:prstGeom prst="vertic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IN" altLang="en-US" sz="4000" b="1">
                <a:latin typeface="Centaur" panose="02030504050205020304" charset="0"/>
              </a:rPr>
              <a:t>With   road  accident  causing 207551  deaths  annually  India  has  one of the  worst  road  traffic  accident  rate  in  the  world  .  </a:t>
            </a:r>
            <a:endParaRPr lang="en-IN" altLang="en-US" sz="4000" b="1">
              <a:latin typeface="Centaur" panose="02030504050205020304" charset="0"/>
            </a:endParaRPr>
          </a:p>
        </p:txBody>
      </p:sp>
      <p:pic>
        <p:nvPicPr>
          <p:cNvPr id="10" name="Content Placeholder 9" descr="download"/>
          <p:cNvPicPr>
            <a:picLocks noChangeAspect="1"/>
          </p:cNvPicPr>
          <p:nvPr>
            <p:ph sz="half" idx="4294967295"/>
          </p:nvPr>
        </p:nvPicPr>
        <p:blipFill>
          <a:blip r:embed="rId1"/>
          <a:stretch>
            <a:fillRect/>
          </a:stretch>
        </p:blipFill>
        <p:spPr>
          <a:xfrm>
            <a:off x="5278120" y="765810"/>
            <a:ext cx="2935605" cy="2129790"/>
          </a:xfrm>
          <a:prstGeom prst="rect">
            <a:avLst/>
          </a:prstGeom>
        </p:spPr>
      </p:pic>
      <p:pic>
        <p:nvPicPr>
          <p:cNvPr id="11" name="Content Placeholder 10" descr="download (1)"/>
          <p:cNvPicPr>
            <a:picLocks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8213725" y="765810"/>
            <a:ext cx="2482850" cy="2132965"/>
          </a:xfrm>
          <a:prstGeom prst="rect">
            <a:avLst/>
          </a:prstGeom>
        </p:spPr>
      </p:pic>
      <p:pic>
        <p:nvPicPr>
          <p:cNvPr id="13" name="Picture 12" descr="image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8120" y="2895600"/>
            <a:ext cx="5417820" cy="310959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Bar dir="vert"/>
      </p:transition>
    </mc:Choice>
    <mc:Fallback>
      <p:transition spd="slow">
        <p:randomBar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ular Callout 4"/>
          <p:cNvSpPr/>
          <p:nvPr/>
        </p:nvSpPr>
        <p:spPr>
          <a:xfrm>
            <a:off x="1598930" y="248285"/>
            <a:ext cx="2631440" cy="947420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IN" altLang="en-US" sz="2400" b="1">
                <a:solidFill>
                  <a:srgbClr val="FF0000"/>
                </a:solidFill>
                <a:latin typeface="Algerian" panose="04020705040A02060702" charset="0"/>
              </a:rPr>
              <a:t>SPEEDING</a:t>
            </a:r>
            <a:endParaRPr lang="en-IN" altLang="en-US" sz="2400" b="1">
              <a:solidFill>
                <a:srgbClr val="FF0000"/>
              </a:solidFill>
              <a:latin typeface="Algerian" panose="04020705040A02060702" charset="0"/>
            </a:endParaRPr>
          </a:p>
        </p:txBody>
      </p:sp>
      <p:pic>
        <p:nvPicPr>
          <p:cNvPr id="8" name="Picture 7" descr="speedi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32865" y="1354455"/>
            <a:ext cx="3468370" cy="1888490"/>
          </a:xfrm>
          <a:prstGeom prst="rect">
            <a:avLst/>
          </a:prstGeom>
        </p:spPr>
      </p:pic>
      <p:sp>
        <p:nvSpPr>
          <p:cNvPr id="9" name="Rounded Rectangular Callout 8"/>
          <p:cNvSpPr/>
          <p:nvPr/>
        </p:nvSpPr>
        <p:spPr>
          <a:xfrm>
            <a:off x="7130415" y="248285"/>
            <a:ext cx="3526155" cy="1031875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IN" altLang="en-US" sz="2400" b="1">
                <a:solidFill>
                  <a:srgbClr val="FF0000"/>
                </a:solidFill>
                <a:latin typeface="Algerian" panose="04020705040A02060702" charset="0"/>
              </a:rPr>
              <a:t>DISTRACTED DRIVING</a:t>
            </a:r>
            <a:endParaRPr lang="en-IN" altLang="en-US" sz="2400" b="1">
              <a:solidFill>
                <a:srgbClr val="FF0000"/>
              </a:solidFill>
              <a:latin typeface="Algerian" panose="04020705040A02060702" charset="0"/>
            </a:endParaRPr>
          </a:p>
        </p:txBody>
      </p:sp>
      <p:pic>
        <p:nvPicPr>
          <p:cNvPr id="10" name="Picture 9" descr="The-Many-Types-of-Technology-that-can-Cause-Distracted-Driving-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0415" y="1425575"/>
            <a:ext cx="3717925" cy="1817370"/>
          </a:xfrm>
          <a:prstGeom prst="rect">
            <a:avLst/>
          </a:prstGeom>
        </p:spPr>
      </p:pic>
      <p:sp>
        <p:nvSpPr>
          <p:cNvPr id="11" name="Rounded Rectangular Callout 10"/>
          <p:cNvSpPr/>
          <p:nvPr/>
        </p:nvSpPr>
        <p:spPr>
          <a:xfrm>
            <a:off x="1060450" y="3726815"/>
            <a:ext cx="3893185" cy="838200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IN" altLang="en-US" sz="2400" b="1">
                <a:solidFill>
                  <a:srgbClr val="FF0000"/>
                </a:solidFill>
                <a:latin typeface="Algerian" panose="04020705040A02060702" charset="0"/>
              </a:rPr>
              <a:t>AVOIDING SAFETY GEAR</a:t>
            </a:r>
            <a:endParaRPr lang="en-IN" altLang="en-US" sz="2400" b="1">
              <a:solidFill>
                <a:srgbClr val="FF0000"/>
              </a:solidFill>
              <a:latin typeface="Algerian" panose="04020705040A02060702" charset="0"/>
            </a:endParaRPr>
          </a:p>
        </p:txBody>
      </p:sp>
      <p:pic>
        <p:nvPicPr>
          <p:cNvPr id="12" name="Picture 11" descr="october-tuesday-without-hindustan-mumbai-driving-helmet_068b624c-9a1a-11e6-a472-803c9c62b4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1895" y="4766945"/>
            <a:ext cx="3609975" cy="1937385"/>
          </a:xfrm>
          <a:prstGeom prst="rect">
            <a:avLst/>
          </a:prstGeom>
        </p:spPr>
      </p:pic>
      <p:sp>
        <p:nvSpPr>
          <p:cNvPr id="13" name="Rounded Rectangular Callout 12"/>
          <p:cNvSpPr/>
          <p:nvPr/>
        </p:nvSpPr>
        <p:spPr>
          <a:xfrm>
            <a:off x="6900545" y="3726815"/>
            <a:ext cx="4242435" cy="838200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IN" altLang="en-US" sz="2400" b="1">
                <a:solidFill>
                  <a:srgbClr val="FF0000"/>
                </a:solidFill>
                <a:latin typeface="Algerian" panose="04020705040A02060702" charset="0"/>
              </a:rPr>
              <a:t>UNSAFE LANE CHANGES</a:t>
            </a:r>
            <a:endParaRPr lang="en-IN" altLang="en-US" sz="2400" b="1">
              <a:solidFill>
                <a:srgbClr val="FF0000"/>
              </a:solidFill>
              <a:latin typeface="Algerian" panose="04020705040A02060702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1050" y="4839335"/>
            <a:ext cx="3717290" cy="184277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zoom/>
      </p:transition>
    </mc:Choice>
    <mc:Fallback>
      <p:transition spd="slow">
        <p:zo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ular Callout 8"/>
          <p:cNvSpPr/>
          <p:nvPr/>
        </p:nvSpPr>
        <p:spPr>
          <a:xfrm>
            <a:off x="964565" y="287020"/>
            <a:ext cx="2990215" cy="892175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IN" altLang="en-US" sz="2400" b="1">
                <a:solidFill>
                  <a:srgbClr val="FF0000"/>
                </a:solidFill>
                <a:latin typeface="Algerian" panose="04020705040A02060702" charset="0"/>
              </a:rPr>
              <a:t>TAILGATING</a:t>
            </a:r>
            <a:endParaRPr lang="en-IN" altLang="en-US" sz="2400" b="1">
              <a:solidFill>
                <a:srgbClr val="FF0000"/>
              </a:solidFill>
              <a:latin typeface="Algerian" panose="04020705040A02060702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4080" y="1337310"/>
            <a:ext cx="3138805" cy="1983740"/>
          </a:xfrm>
          <a:prstGeom prst="rect">
            <a:avLst/>
          </a:prstGeom>
        </p:spPr>
      </p:pic>
      <p:sp>
        <p:nvSpPr>
          <p:cNvPr id="19" name="Rounded Rectangular Callout 18"/>
          <p:cNvSpPr/>
          <p:nvPr/>
        </p:nvSpPr>
        <p:spPr>
          <a:xfrm>
            <a:off x="7259320" y="266700"/>
            <a:ext cx="3101340" cy="912495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IN" altLang="en-US" sz="2400" b="1">
                <a:solidFill>
                  <a:srgbClr val="FF0000"/>
                </a:solidFill>
                <a:latin typeface="Algerian" panose="04020705040A02060702" charset="0"/>
              </a:rPr>
              <a:t>STREET RACING</a:t>
            </a:r>
            <a:endParaRPr lang="en-IN" altLang="en-US" sz="2400" b="1">
              <a:solidFill>
                <a:srgbClr val="FF0000"/>
              </a:solidFill>
              <a:latin typeface="Algerian" panose="04020705040A02060702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9320" y="1337310"/>
            <a:ext cx="3542030" cy="1983740"/>
          </a:xfrm>
          <a:prstGeom prst="rect">
            <a:avLst/>
          </a:prstGeom>
        </p:spPr>
      </p:pic>
      <p:sp>
        <p:nvSpPr>
          <p:cNvPr id="22" name="Rounded Rectangular Callout 21"/>
          <p:cNvSpPr/>
          <p:nvPr/>
        </p:nvSpPr>
        <p:spPr>
          <a:xfrm>
            <a:off x="964565" y="3910965"/>
            <a:ext cx="3616960" cy="819150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IN" altLang="en-US" sz="2400" b="1">
                <a:solidFill>
                  <a:srgbClr val="FF0000"/>
                </a:solidFill>
                <a:latin typeface="Algerian" panose="04020705040A02060702" charset="0"/>
              </a:rPr>
              <a:t>RUNNING RED LIGHTS</a:t>
            </a:r>
            <a:endParaRPr lang="en-IN" altLang="en-US" sz="2400" b="1">
              <a:solidFill>
                <a:srgbClr val="FF0000"/>
              </a:solidFill>
              <a:latin typeface="Algerian" panose="04020705040A02060702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565" y="4897120"/>
            <a:ext cx="3617595" cy="1794510"/>
          </a:xfrm>
          <a:prstGeom prst="rect">
            <a:avLst/>
          </a:prstGeom>
        </p:spPr>
      </p:pic>
      <p:sp>
        <p:nvSpPr>
          <p:cNvPr id="24" name="Rounded Rectangular Callout 23"/>
          <p:cNvSpPr/>
          <p:nvPr/>
        </p:nvSpPr>
        <p:spPr>
          <a:xfrm>
            <a:off x="7259320" y="3911600"/>
            <a:ext cx="3453765" cy="817880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IN" altLang="en-US" sz="2400" b="1">
                <a:solidFill>
                  <a:srgbClr val="FF0000"/>
                </a:solidFill>
                <a:latin typeface="Algerian" panose="04020705040A02060702" charset="0"/>
              </a:rPr>
              <a:t>VEHICLE FAILURE</a:t>
            </a:r>
            <a:endParaRPr lang="en-IN" altLang="en-US" sz="2400" b="1">
              <a:solidFill>
                <a:srgbClr val="FF0000"/>
              </a:solidFill>
              <a:latin typeface="Algerian" panose="04020705040A02060702" charset="0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9170" y="4897120"/>
            <a:ext cx="3383280" cy="179514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road-accident_fd0d4d04-1d20-11e7-aa2a-1591876ff7c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09945" y="574040"/>
            <a:ext cx="6096000" cy="5582920"/>
          </a:xfrm>
          <a:prstGeom prst="rect">
            <a:avLst/>
          </a:prstGeom>
        </p:spPr>
      </p:pic>
      <p:sp>
        <p:nvSpPr>
          <p:cNvPr id="7" name="Rectangular Callout 6"/>
          <p:cNvSpPr/>
          <p:nvPr/>
        </p:nvSpPr>
        <p:spPr>
          <a:xfrm rot="16200000">
            <a:off x="-26670" y="986155"/>
            <a:ext cx="5617210" cy="4794885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Cloud Callout 7"/>
          <p:cNvSpPr/>
          <p:nvPr/>
        </p:nvSpPr>
        <p:spPr>
          <a:xfrm>
            <a:off x="541655" y="690245"/>
            <a:ext cx="4481195" cy="4692015"/>
          </a:xfrm>
          <a:prstGeom prst="cloudCallou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p>
            <a:pPr algn="ctr"/>
            <a:r>
              <a:rPr lang="en-IN" altLang="en-US" sz="2800" b="1">
                <a:solidFill>
                  <a:schemeClr val="accent4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charset="0"/>
              </a:rPr>
              <a:t>With the help of data analytics tools we intend to provide a solution !</a:t>
            </a:r>
            <a:endParaRPr lang="en-IN" altLang="en-US" sz="2800" b="1">
              <a:solidFill>
                <a:schemeClr val="accent4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lgerian" panose="04020705040A02060702" charset="0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heel spokes="8"/>
      </p:transition>
    </mc:Choice>
    <mc:Fallback>
      <p:transition spd="slow">
        <p:wheel spokes="8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/>
          <p:cNvGraphicFramePr/>
          <p:nvPr/>
        </p:nvGraphicFramePr>
        <p:xfrm>
          <a:off x="519430" y="422275"/>
          <a:ext cx="11226800" cy="59950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plus/>
      </p:transition>
    </mc:Choice>
    <mc:Fallback>
      <p:transition spd="slow">
        <p:plus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Callout 2 (No Border) 3"/>
          <p:cNvSpPr/>
          <p:nvPr/>
        </p:nvSpPr>
        <p:spPr>
          <a:xfrm>
            <a:off x="7420610" y="450850"/>
            <a:ext cx="4370705" cy="1085850"/>
          </a:xfrm>
          <a:prstGeom prst="callout2">
            <a:avLst/>
          </a:prstGeom>
          <a:noFill/>
          <a:ln>
            <a:solidFill>
              <a:schemeClr val="accent1">
                <a:shade val="50000"/>
                <a:alpha val="1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IN" altLang="en-US" sz="4800" b="1">
                <a:solidFill>
                  <a:schemeClr val="bg1">
                    <a:lumMod val="50000"/>
                  </a:schemeClr>
                </a:solidFill>
                <a:latin typeface="Gigi" panose="04040504061007020D02" charset="0"/>
              </a:rPr>
              <a:t>TOOLS      USED</a:t>
            </a:r>
            <a:endParaRPr lang="en-IN" altLang="en-US" sz="4800" b="1">
              <a:solidFill>
                <a:schemeClr val="bg1">
                  <a:lumMod val="50000"/>
                </a:schemeClr>
              </a:solidFill>
              <a:latin typeface="Gigi" panose="04040504061007020D02" charset="0"/>
            </a:endParaRPr>
          </a:p>
        </p:txBody>
      </p:sp>
      <p:sp>
        <p:nvSpPr>
          <p:cNvPr id="8" name="Flowchart: Multidocument 7"/>
          <p:cNvSpPr/>
          <p:nvPr/>
        </p:nvSpPr>
        <p:spPr>
          <a:xfrm>
            <a:off x="1082040" y="2190115"/>
            <a:ext cx="10141585" cy="4435475"/>
          </a:xfrm>
          <a:prstGeom prst="flowChartMultidocument">
            <a:avLst/>
          </a:prstGeom>
          <a:solidFill>
            <a:schemeClr val="accent1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IN" altLang="en-US" sz="3600" b="1">
                <a:solidFill>
                  <a:schemeClr val="tx1"/>
                </a:solidFill>
                <a:latin typeface="Algerian" panose="04020705040A02060702" charset="0"/>
                <a:sym typeface="+mn-ea"/>
              </a:rPr>
              <a:t>visme</a:t>
            </a:r>
            <a:endParaRPr lang="en-IN" altLang="en-US" sz="3600" b="1">
              <a:solidFill>
                <a:schemeClr val="tx1"/>
              </a:solidFill>
              <a:latin typeface="Algerian" panose="04020705040A02060702" charset="0"/>
              <a:sym typeface="+mn-ea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IN" altLang="en-US" sz="3600" b="1">
                <a:solidFill>
                  <a:schemeClr val="tx1"/>
                </a:solidFill>
                <a:latin typeface="Algerian" panose="04020705040A02060702" charset="0"/>
                <a:sym typeface="+mn-ea"/>
              </a:rPr>
              <a:t>python</a:t>
            </a:r>
            <a:endParaRPr lang="en-IN" altLang="en-US" sz="3600" b="1">
              <a:solidFill>
                <a:schemeClr val="tx1"/>
              </a:solidFill>
              <a:latin typeface="Algerian" panose="04020705040A02060702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IN" altLang="en-US" sz="3600" b="1">
                <a:solidFill>
                  <a:schemeClr val="tx1"/>
                </a:solidFill>
                <a:latin typeface="Algerian" panose="04020705040A02060702" charset="0"/>
              </a:rPr>
              <a:t>MICROSOFT  EXCEL</a:t>
            </a:r>
            <a:endParaRPr lang="en-IN" altLang="en-US" sz="3600" b="1">
              <a:solidFill>
                <a:schemeClr val="tx1"/>
              </a:solidFill>
              <a:latin typeface="Algerian" panose="04020705040A02060702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IN" altLang="en-US" sz="3600" b="1">
                <a:solidFill>
                  <a:schemeClr val="tx1"/>
                </a:solidFill>
                <a:latin typeface="Algerian" panose="04020705040A02060702" charset="0"/>
                <a:sym typeface="+mn-ea"/>
              </a:rPr>
              <a:t>microsoft  POWERPOINT   </a:t>
            </a:r>
            <a:endParaRPr lang="en-IN" altLang="en-US" sz="3600" b="1">
              <a:solidFill>
                <a:schemeClr val="tx1"/>
              </a:solidFill>
              <a:latin typeface="Algerian" panose="04020705040A02060702" charset="0"/>
              <a:sym typeface="+mn-ea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IN" altLang="en-US" sz="3600" b="1">
              <a:solidFill>
                <a:schemeClr val="tx1"/>
              </a:solidFill>
              <a:latin typeface="Algerian" panose="04020705040A02060702" charset="0"/>
            </a:endParaRPr>
          </a:p>
          <a:p>
            <a:pPr indent="0" algn="ctr">
              <a:buFont typeface="Arial" panose="020B0604020202020204" pitchFamily="34" charset="0"/>
              <a:buNone/>
            </a:pPr>
            <a:r>
              <a:rPr lang="en-IN" altLang="en-US" sz="2400" b="1">
                <a:solidFill>
                  <a:schemeClr val="tx1"/>
                </a:solidFill>
                <a:latin typeface="Algerian" panose="04020705040A02060702" charset="0"/>
              </a:rPr>
              <a:t> </a:t>
            </a:r>
            <a:endParaRPr lang="en-IN" altLang="en-US" sz="2400" b="1">
              <a:solidFill>
                <a:schemeClr val="tx1"/>
              </a:solidFill>
              <a:latin typeface="Algerian" panose="04020705040A02060702" charset="0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omb dir="vert"/>
      </p:transition>
    </mc:Choice>
    <mc:Fallback>
      <p:transition spd="slow">
        <p:comb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IN" altLang="zh-CN" dirty="0">
                <a:solidFill>
                  <a:schemeClr val="tx2"/>
                </a:solidFill>
                <a:latin typeface="Algerian" panose="04020705040A02060702" charset="0"/>
              </a:rPr>
              <a:t>THANK      YOU</a:t>
            </a:r>
            <a:endParaRPr lang="en-IN" altLang="zh-CN" dirty="0">
              <a:solidFill>
                <a:schemeClr val="tx2"/>
              </a:solidFill>
              <a:latin typeface="Algerian" panose="04020705040A02060702" charset="0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diamond/>
      </p:transition>
    </mc:Choice>
    <mc:Fallback>
      <p:transition spd="slow">
        <p:diamond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160482"/>
</p:tagLst>
</file>

<file path=ppt/tags/tag10.xml><?xml version="1.0" encoding="utf-8"?>
<p:tagLst xmlns:p="http://schemas.openxmlformats.org/presentationml/2006/main">
  <p:tag name="KSO_WM_TEMPLATE_CATEGORY" val="custom"/>
  <p:tag name="KSO_WM_TEMPLATE_INDEX" val="160482"/>
  <p:tag name="KSO_WM_TAG_VERSION" val="1.0"/>
  <p:tag name="KSO_WM_SLIDE_ID" val="custom160482_8"/>
  <p:tag name="KSO_WM_SLIDE_INDEX" val="8"/>
  <p:tag name="KSO_WM_SLIDE_ITEM_CNT" val="3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1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2"/>
  <p:tag name="KSO_WM_UNIT_TYPE" val="a"/>
  <p:tag name="KSO_WM_UNIT_INDEX" val="1"/>
  <p:tag name="KSO_WM_UNIT_ID" val="custom160482_29*a*1"/>
  <p:tag name="KSO_WM_UNIT_CLEAR" val="1"/>
  <p:tag name="KSO_WM_UNIT_LAYERLEVEL" val="1"/>
  <p:tag name="KSO_WM_UNIT_VALUE" val="10"/>
  <p:tag name="KSO_WM_UNIT_ISCONTENTSTITLE" val="0"/>
  <p:tag name="KSO_WM_UNIT_HIGHLIGHT" val="0"/>
  <p:tag name="KSO_WM_UNIT_COMPATIBLE" val="0"/>
  <p:tag name="KSO_WM_UNIT_PRESET_TEXT" val="THANK FOR YOUR"/>
</p:tagLst>
</file>

<file path=ppt/tags/tag12.xml><?xml version="1.0" encoding="utf-8"?>
<p:tagLst xmlns:p="http://schemas.openxmlformats.org/presentationml/2006/main">
  <p:tag name="MH_TYPE" val="#NeiR#"/>
  <p:tag name="MH_NUMBER" val="3"/>
  <p:tag name="MH_CATEGORY" val="#TuWHP#"/>
  <p:tag name="MH_LAYOUT" val="SubTitleText"/>
  <p:tag name="MH" val="20160107103617"/>
  <p:tag name="MH_LIBRARY" val="GRAPHIC"/>
  <p:tag name="KSO_WM_TEMPLATE_CATEGORY" val="custom"/>
  <p:tag name="KSO_WM_TEMPLATE_INDEX" val="160482"/>
  <p:tag name="KSO_WM_TAG_VERSION" val="1.0"/>
  <p:tag name="KSO_WM_SLIDE_ID" val="custom160482_29"/>
  <p:tag name="KSO_WM_SLIDE_INDEX" val="29"/>
  <p:tag name="KSO_WM_SLIDE_ITEM_CNT" val="1"/>
  <p:tag name="KSO_WM_SLIDE_LAYOUT" val="a"/>
  <p:tag name="KSO_WM_SLIDE_LAYOUT_CNT" val="1"/>
  <p:tag name="KSO_WM_SLIDE_TYPE" val="endPage"/>
  <p:tag name="KSO_WM_BEAUTIFY_FLAG" val="#wm#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160482"/>
</p:tagLst>
</file>

<file path=ppt/tags/tag3.xml><?xml version="1.0" encoding="utf-8"?>
<p:tagLst xmlns:p="http://schemas.openxmlformats.org/presentationml/2006/main">
  <p:tag name="KSO_WM_TEMPLATE_CATEGORY" val="custom"/>
  <p:tag name="KSO_WM_TEMPLATE_INDEX" val="160482"/>
  <p:tag name="KSO_WM_TAG_VERSION" val="1.0"/>
  <p:tag name="KSO_WM_SLIDE_ID" val="custom160482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  <p:tag name="KSO_WM_TEMPLATE_THUMBS_INDEX" val="1、9、12、16、21、25、27、28、29"/>
</p:tagLst>
</file>

<file path=ppt/tags/tag4.xml><?xml version="1.0" encoding="utf-8"?>
<p:tagLst xmlns:p="http://schemas.openxmlformats.org/presentationml/2006/main">
  <p:tag name="KSO_WM_TEMPLATE_CATEGORY" val="custom"/>
  <p:tag name="KSO_WM_TEMPLATE_INDEX" val="160482"/>
  <p:tag name="KSO_WM_TAG_VERSION" val="1.0"/>
  <p:tag name="KSO_WM_SLIDE_ID" val="custom16048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66*111"/>
  <p:tag name="KSO_WM_SLIDE_SIZE" val="828*376"/>
</p:tagLst>
</file>

<file path=ppt/tags/tag5.xml><?xml version="1.0" encoding="utf-8"?>
<p:tagLst xmlns:p="http://schemas.openxmlformats.org/presentationml/2006/main">
  <p:tag name="KSO_WM_TEMPLATE_CATEGORY" val="custom"/>
  <p:tag name="KSO_WM_TEMPLATE_INDEX" val="160482"/>
  <p:tag name="KSO_WM_TAG_VERSION" val="1.0"/>
  <p:tag name="KSO_WM_SLIDE_ID" val="custom160482_4"/>
  <p:tag name="KSO_WM_SLIDE_INDEX" val="4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66*36"/>
  <p:tag name="KSO_WM_SLIDE_SIZE" val="828*426"/>
</p:tagLst>
</file>

<file path=ppt/tags/tag6.xml><?xml version="1.0" encoding="utf-8"?>
<p:tagLst xmlns:p="http://schemas.openxmlformats.org/presentationml/2006/main">
  <p:tag name="KSO_WM_TEMPLATE_CATEGORY" val="custom"/>
  <p:tag name="KSO_WM_TEMPLATE_INDEX" val="160482"/>
  <p:tag name="KSO_WM_TAG_VERSION" val="1.0"/>
  <p:tag name="KSO_WM_SLIDE_ID" val="custom160482_5"/>
  <p:tag name="KSO_WM_SLIDE_INDEX" val="5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122*105"/>
  <p:tag name="KSO_WM_SLIDE_SIZE" val="715*414"/>
</p:tagLst>
</file>

<file path=ppt/tags/tag7.xml><?xml version="1.0" encoding="utf-8"?>
<p:tagLst xmlns:p="http://schemas.openxmlformats.org/presentationml/2006/main">
  <p:tag name="KSO_WM_TEMPLATE_CATEGORY" val="custom"/>
  <p:tag name="KSO_WM_TEMPLATE_INDEX" val="160482"/>
  <p:tag name="KSO_WM_TAG_VERSION" val="1.0"/>
  <p:tag name="KSO_WM_SLIDE_ID" val="custom160482_6"/>
  <p:tag name="KSO_WM_SLIDE_INDEX" val="6"/>
  <p:tag name="KSO_WM_SLIDE_ITEM_CNT" val="1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8.xml><?xml version="1.0" encoding="utf-8"?>
<p:tagLst xmlns:p="http://schemas.openxmlformats.org/presentationml/2006/main">
  <p:tag name="KSO_WM_TEMPLATE_CATEGORY" val="custom"/>
  <p:tag name="KSO_WM_TEMPLATE_INDEX" val="160482"/>
  <p:tag name="KSO_WM_TAG_VERSION" val="1.0"/>
  <p:tag name="KSO_WM_SLIDE_ID" val="custom160482_7"/>
  <p:tag name="KSO_WM_SLIDE_INDEX" val="7"/>
  <p:tag name="KSO_WM_SLIDE_ITEM_CNT" val="2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9.xml><?xml version="1.0" encoding="utf-8"?>
<p:tagLst xmlns:p="http://schemas.openxmlformats.org/presentationml/2006/main">
  <p:tag name="KSO_WM_TEMPLATE_CATEGORY" val="custom"/>
  <p:tag name="KSO_WM_TEMPLATE_INDEX" val="160482"/>
  <p:tag name="KSO_WM_TAG_VERSION" val="1.0"/>
  <p:tag name="KSO_WM_SLIDE_ID" val="custom160482_9"/>
  <p:tag name="KSO_WM_SLIDE_INDEX" val="9"/>
  <p:tag name="KSO_WM_SLIDE_ITEM_CNT" val="4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heme/theme1.xml><?xml version="1.0" encoding="utf-8"?>
<a:theme xmlns:a="http://schemas.openxmlformats.org/drawingml/2006/main" name="Office 主题">
  <a:themeElements>
    <a:clrScheme name="自定义 63">
      <a:dk1>
        <a:srgbClr val="FFFFFF"/>
      </a:dk1>
      <a:lt1>
        <a:srgbClr val="3F3F3F"/>
      </a:lt1>
      <a:dk2>
        <a:srgbClr val="FFFFFF"/>
      </a:dk2>
      <a:lt2>
        <a:srgbClr val="3F3F3F"/>
      </a:lt2>
      <a:accent1>
        <a:srgbClr val="FFC000"/>
      </a:accent1>
      <a:accent2>
        <a:srgbClr val="FC688C"/>
      </a:accent2>
      <a:accent3>
        <a:srgbClr val="EC8DC7"/>
      </a:accent3>
      <a:accent4>
        <a:srgbClr val="AEA3D9"/>
      </a:accent4>
      <a:accent5>
        <a:srgbClr val="D0B781"/>
      </a:accent5>
      <a:accent6>
        <a:srgbClr val="C00000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631</Words>
  <Application>WPS Presentation</Application>
  <PresentationFormat>宽屏</PresentationFormat>
  <Paragraphs>43</Paragraphs>
  <Slides>9</Slides>
  <Notes>29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3" baseType="lpstr">
      <vt:lpstr>Arial</vt:lpstr>
      <vt:lpstr>SimSun</vt:lpstr>
      <vt:lpstr>Wingdings</vt:lpstr>
      <vt:lpstr>Centaur</vt:lpstr>
      <vt:lpstr>Algerian</vt:lpstr>
      <vt:lpstr>Gigi</vt:lpstr>
      <vt:lpstr>Microsoft YaHei</vt:lpstr>
      <vt:lpstr/>
      <vt:lpstr>Arial Unicode MS</vt:lpstr>
      <vt:lpstr>黑体</vt:lpstr>
      <vt:lpstr>Calibri</vt:lpstr>
      <vt:lpstr>Liberation Mono</vt:lpstr>
      <vt:lpstr>French Script MT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 FOR YOUR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nEW u</cp:lastModifiedBy>
  <cp:revision>87</cp:revision>
  <dcterms:created xsi:type="dcterms:W3CDTF">2016-01-06T09:18:00Z</dcterms:created>
  <dcterms:modified xsi:type="dcterms:W3CDTF">2017-10-29T01:07:35Z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1033-10.2.0.5934</vt:lpwstr>
  </property>
</Properties>
</file>

<file path=docProps/thumbnail.jpeg>
</file>